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5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5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D92"/>
    <a:srgbClr val="096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493" autoAdjust="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66FE3-6CED-9082-D499-621CAA1DC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87136E-7F13-B600-16C1-16D8367AE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0C97E-684B-1E2E-DF4D-70BB239D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B90E8-978C-E73F-376F-587C8A7D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3E027-4B18-E919-DD9B-88E4821B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89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ED87E-72DE-F133-1A65-894F6446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EB9AB8-3D7F-63CB-DF13-3FB18E964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9D726-2B9E-5456-095C-B370AD6F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1FF82-AE13-249A-65CC-D455E232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5CE28-1A89-FD71-BBEF-451EE619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6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94835F-E981-D267-D372-95F25E6A50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B3DAF0-A8BE-B09F-ED7D-FE0C3CA25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6FF728-6B67-D4FF-A37F-4AFAE0472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EA0778-55C1-6C42-7BBC-01C29D4C5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D4EED-823A-E1B7-F2E1-E641BB9F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1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45B68-F668-2239-0663-9D9010403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391AEC-2DFA-42A4-D89E-6A64E1A86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336DC-DA7F-3528-C85F-A46C8B17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315DD-4686-A54E-60C1-62051881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94A42-B6BC-3B82-02DA-F9C986F7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5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F551A-C0D4-2791-E102-F7634D26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304256-5A9A-C9FE-E3A4-F647E6DD8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2CFEDF-F73F-FCC8-EC2B-23AE7F11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EE36B-D7EC-DB8A-2E1D-659B2DE89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FB0CB-6A06-A043-459D-514D772F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1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095E3-94A0-4C35-9DE5-AE14398B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E26D6C-2867-99F0-C17F-BFDDEECEC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50438A-C608-2DFD-656B-B1F80A0D9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677953-4E09-4B80-1EB5-45235FB9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D518AB-403E-76F3-1E32-1E12FF18F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EA9124-1B5E-31DA-0B41-C51A4D60A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080C9-6F6C-37D9-A388-A9D44837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8359F9-D2FE-522F-0BC9-4F3643F5A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2F4865-80C8-1EB7-88CF-8427E452C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28942D-BD0F-A105-D8ED-6F14BE40B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6B53FD-C7E8-74F8-1D8F-C39291B953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EF0850-A65E-8733-306F-7FB21427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325BF8-A18B-067D-6588-838783243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EEE72-3D53-23FE-5316-F220F096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1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110DA-0A8F-E1E8-C726-07B5E25B4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CC3C87-15B0-E520-9AE1-0F67C801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F38ECC-DAFA-152F-4B8F-3244DA42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0BE103-5C4E-0E63-1791-D0156D95C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6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FA5054-38B1-9089-3D3D-37D0395B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3CDCB3-24C2-6A09-AC62-093C954F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DF1CE-4327-59E8-DCC2-BBB4A191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1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F51FA-DFC7-B1AE-5311-DAB0B4FE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B36D06-6C68-8F4E-D911-DF1A356B4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594035-C4C7-4824-BC68-FED724F13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1A4FD3-03A6-6958-672A-8075D3C3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E715AD-6AC1-647F-182A-A64267D7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9613F-FCBE-DD84-3370-14FD06891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4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81E9-BC4E-15C4-3B01-32DC843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2652B6-2F46-B851-F1D3-8388D7674B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9A10DF-926E-E698-CEA2-A7091EF97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81CFFC-7A0F-083E-AC87-98694D8D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6FDE88-C80C-6B9E-C9E7-F6C8E968D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8371F-2661-2F60-7363-D402AF48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7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0BBDE-B5A7-E7DE-45AB-FBB7BEDF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111AF9-0912-0D04-5CA7-12E23CC11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935F83-CA35-8465-8504-AF9B3D920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F4130B-B1D6-BA43-8420-5EC7412C2FC1}" type="datetimeFigureOut">
              <a:rPr lang="ru-RU" smtClean="0"/>
              <a:pPr/>
              <a:t>ср 14.08.24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2D66C8-D5B6-E1A4-9B36-F29B22FCB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F3AE2D-7C01-8FBA-23F6-2C9A095D6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31946B-6B80-C149-89BB-49F59629CB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E003B-65AF-5D5F-8172-5C8BF5F18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691" y="1958288"/>
            <a:ext cx="9144000" cy="1470712"/>
          </a:xfrm>
        </p:spPr>
        <p:txBody>
          <a:bodyPr>
            <a:normAutofit/>
          </a:bodyPr>
          <a:lstStyle/>
          <a:p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Партнёрское сотрудничество детского сада и семьи </a:t>
            </a:r>
            <a:b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развитии интеллектуальных способностей детей дошкольного возраста с учётом их возрастных</a:t>
            </a:r>
            <a:r>
              <a:rPr lang="en-US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индивидуальных особенностей согласно ФОП ДО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6C7641-A24C-92B8-809A-C4352B4D3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543" y="3849474"/>
            <a:ext cx="7780938" cy="1470712"/>
          </a:xfrm>
        </p:spPr>
        <p:txBody>
          <a:bodyPr>
            <a:normAutofit/>
          </a:bodyPr>
          <a:lstStyle/>
          <a:p>
            <a:pPr algn="r"/>
            <a:r>
              <a:rPr lang="ru-RU" sz="1800" dirty="0"/>
              <a:t>МБДОУ ЦРР д/с №14 г.Балтийска</a:t>
            </a:r>
          </a:p>
          <a:p>
            <a:pPr algn="r"/>
            <a:r>
              <a:rPr lang="ru-RU" sz="1800" dirty="0" err="1"/>
              <a:t>Непоп</a:t>
            </a:r>
            <a:r>
              <a:rPr lang="ru-RU" sz="1800" dirty="0"/>
              <a:t> Людмила Анатольевна</a:t>
            </a:r>
          </a:p>
          <a:p>
            <a:pPr algn="r"/>
            <a:r>
              <a:rPr lang="ru-RU" sz="1800" dirty="0"/>
              <a:t>старший воспитатель</a:t>
            </a:r>
          </a:p>
          <a:p>
            <a:pPr algn="l"/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92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199" y="685799"/>
            <a:ext cx="11008659" cy="164054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Круглый стол 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«Семья и семейные ценности»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sz="half" idx="4294967295"/>
          </p:nvPr>
        </p:nvSpPr>
        <p:spPr>
          <a:xfrm>
            <a:off x="7010400" y="1892300"/>
            <a:ext cx="5181600" cy="4351338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0180B34D-15A3-4BBC-A888-517976F3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18" y="2232212"/>
            <a:ext cx="5093607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7">
            <a:extLst>
              <a:ext uri="{FF2B5EF4-FFF2-40B4-BE49-F238E27FC236}">
                <a16:creationId xmlns:a16="http://schemas.microsoft.com/office/drawing/2014/main" id="{5F853DCD-8CC4-46BE-9D6A-540B17894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345" y="2259106"/>
            <a:ext cx="5621337" cy="43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>
          <a:xfrm>
            <a:off x="1358152" y="887506"/>
            <a:ext cx="10152530" cy="2030506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9">
            <a:extLst>
              <a:ext uri="{FF2B5EF4-FFF2-40B4-BE49-F238E27FC236}">
                <a16:creationId xmlns:a16="http://schemas.microsoft.com/office/drawing/2014/main" id="{0B3D3C79-CA29-463D-9285-14D4ACF5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52" y="1801906"/>
            <a:ext cx="10179424" cy="50560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77471" y="900954"/>
            <a:ext cx="99104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На нашем официальном сайте размещена информация </a:t>
            </a:r>
          </a:p>
          <a:p>
            <a:pPr algn="ctr"/>
            <a:r>
              <a:rPr lang="ru-RU" sz="2600" dirty="0">
                <a:solidFill>
                  <a:schemeClr val="accent2">
                    <a:lumMod val="50000"/>
                  </a:schemeClr>
                </a:solidFill>
              </a:rPr>
              <a:t>об особенностях реализуемой  образовательной программы</a:t>
            </a:r>
            <a:br>
              <a:rPr lang="ru-RU" sz="26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300" dirty="0">
                <a:solidFill>
                  <a:schemeClr val="accent2">
                    <a:lumMod val="50000"/>
                  </a:schemeClr>
                </a:solidFill>
              </a:rPr>
              <a:t>Спортивные праздники с участием </a:t>
            </a:r>
            <a:br>
              <a:rPr lang="ru-RU" sz="33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300" dirty="0">
                <a:solidFill>
                  <a:schemeClr val="accent2">
                    <a:lumMod val="50000"/>
                  </a:schemeClr>
                </a:solidFill>
              </a:rPr>
              <a:t>семей воспитанников к 23 февраля</a:t>
            </a: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6141" y="900954"/>
            <a:ext cx="99373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10" name="Объект 7">
            <a:extLst>
              <a:ext uri="{FF2B5EF4-FFF2-40B4-BE49-F238E27FC236}">
                <a16:creationId xmlns:a16="http://schemas.microsoft.com/office/drawing/2014/main" id="{250CD5D2-99C5-4ED4-8A22-3FC6BF54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3" y="1788458"/>
            <a:ext cx="5753100" cy="4881284"/>
          </a:xfrm>
          <a:prstGeom prst="rect">
            <a:avLst/>
          </a:prstGeom>
        </p:spPr>
      </p:pic>
      <p:pic>
        <p:nvPicPr>
          <p:cNvPr id="12" name="Объект 9">
            <a:extLst>
              <a:ext uri="{FF2B5EF4-FFF2-40B4-BE49-F238E27FC236}">
                <a16:creationId xmlns:a16="http://schemas.microsoft.com/office/drawing/2014/main" id="{EC2BB417-99E9-4078-BAB9-E47BC8A98D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02507" y="1788459"/>
            <a:ext cx="4168588" cy="4881283"/>
          </a:xfrm>
        </p:spPr>
      </p:pic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175288" cy="1527174"/>
          </a:xfrm>
        </p:spPr>
        <p:txBody>
          <a:bodyPr>
            <a:normAutofit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>
          <a:xfrm>
            <a:off x="2224750" y="927471"/>
            <a:ext cx="8112330" cy="9708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3600" cap="all" dirty="0">
              <a:ln w="3175" cmpd="sng">
                <a:noFill/>
              </a:ln>
              <a:solidFill>
                <a:srgbClr val="A50E82">
                  <a:lumMod val="50000"/>
                </a:srgbClr>
              </a:solidFill>
              <a:latin typeface="Century Gothic" panose="020B0502020202020204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5200" cap="all" dirty="0">
                <a:ln w="3175" cmpd="sng">
                  <a:noFill/>
                </a:ln>
                <a:solidFill>
                  <a:srgbClr val="A50E82">
                    <a:lumMod val="50000"/>
                  </a:srgbClr>
                </a:solidFill>
                <a:latin typeface="Century Gothic" panose="020B0502020202020204"/>
                <a:ea typeface="+mj-ea"/>
                <a:cs typeface="+mj-cs"/>
              </a:rPr>
              <a:t>«Курс молодого бойца»</a:t>
            </a:r>
            <a:endParaRPr lang="ru-RU" sz="52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82605D-9684-450A-81E1-F3AE6CCF0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1176924" y="1971304"/>
            <a:ext cx="2712955" cy="8609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230" y="900954"/>
            <a:ext cx="105268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C556E8-8588-45A8-9992-7069DE52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063" y="1997446"/>
            <a:ext cx="6602540" cy="45105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ECC1AA-9996-43C7-932B-57910C16F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39" y="1984374"/>
            <a:ext cx="3903352" cy="45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75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600" cap="all" dirty="0">
              <a:ln w="3175" cmpd="sng">
                <a:noFill/>
              </a:ln>
              <a:solidFill>
                <a:srgbClr val="A50E82">
                  <a:lumMod val="50000"/>
                </a:srgb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90CB7E4A-1D7C-42A8-93B8-06A7E807C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11438" y="1138633"/>
            <a:ext cx="4592781" cy="536937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40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r>
              <a:rPr lang="ru-RU" sz="176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Хорошая добрая традиция</a:t>
            </a:r>
          </a:p>
          <a:p>
            <a:endParaRPr lang="ru-RU" sz="22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endParaRPr lang="ru-RU" sz="22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Концертов, </a:t>
            </a: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посвящённых </a:t>
            </a: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Дню пожилого человека, </a:t>
            </a: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 которые приглашается</a:t>
            </a: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старшее  поколение</a:t>
            </a: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воспитанников </a:t>
            </a: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Нашего детского сада</a:t>
            </a:r>
          </a:p>
          <a:p>
            <a:pPr algn="ctr"/>
            <a:r>
              <a:rPr lang="ru-RU" sz="8800" cap="all" dirty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добрая традиция</a:t>
            </a:r>
            <a:br>
              <a:rPr lang="ru-RU" sz="55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55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Хорошая добрая традиция</a:t>
            </a:r>
            <a:br>
              <a:rPr lang="ru-RU" sz="55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endParaRPr lang="ru-RU" sz="55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230" y="900954"/>
            <a:ext cx="105268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C02D63-C302-4891-8692-8721FBDA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04" y="1053647"/>
            <a:ext cx="5213496" cy="54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idx="1"/>
          </p:nvPr>
        </p:nvSpPr>
        <p:spPr>
          <a:xfrm>
            <a:off x="7137070" y="1825625"/>
            <a:ext cx="42167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cap="all" dirty="0">
              <a:ln w="3175" cmpd="sng">
                <a:noFill/>
              </a:ln>
              <a:solidFill>
                <a:srgbClr val="A50E82">
                  <a:lumMod val="50000"/>
                </a:srgbClr>
              </a:solidFill>
              <a:latin typeface="Century Gothic" panose="020B0502020202020204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Семейные 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шашечные</a:t>
            </a:r>
          </a:p>
          <a:p>
            <a:pPr marL="0" indent="0" algn="ctr">
              <a:buNone/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турниры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90CB7E4A-1D7C-42A8-93B8-06A7E807CF5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3932238" cy="3811588"/>
          </a:xfrm>
        </p:spPr>
        <p:txBody>
          <a:bodyPr>
            <a:normAutofit/>
          </a:bodyPr>
          <a:lstStyle/>
          <a:p>
            <a:pPr algn="ctr"/>
            <a:endParaRPr lang="ru-RU" sz="40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Хорошая 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230" y="900954"/>
            <a:ext cx="105268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5AE403-67CC-4A0C-9330-22452288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129" y="1147175"/>
            <a:ext cx="4867541" cy="53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1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Родители наших воспитанников принимают активное участие в муниципальных конкурсах</a:t>
            </a: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90CB7E4A-1D7C-42A8-93B8-06A7E807C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40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Хорошая 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230" y="900954"/>
            <a:ext cx="105268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47956-08E4-452A-97AC-0D99261A9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2" y="2055813"/>
            <a:ext cx="3713534" cy="46842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6D834D-E462-4DAE-8004-8A2E10CAC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191" y="2055813"/>
            <a:ext cx="3826576" cy="46842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DF0BA8-F419-4A13-9AAA-9515AD912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3852" y="2055813"/>
            <a:ext cx="3826576" cy="46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90CB7E4A-1D7C-42A8-93B8-06A7E807CF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ru-RU" sz="40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Хорошая 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4EFB071-C6FD-4BCE-B674-9314DDA1E3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открыток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различным праздникам –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совместная работа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воспитателей,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их родителей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0099" y="914400"/>
            <a:ext cx="105268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7A10B4-C034-42E1-80A9-F299773C0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6" y="1812179"/>
            <a:ext cx="5580887" cy="49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90CB7E4A-1D7C-42A8-93B8-06A7E807CF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ru-RU" sz="40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Хорошая 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4EFB071-C6FD-4BCE-B674-9314DDA1E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9564" y="1279524"/>
            <a:ext cx="4454236" cy="5213351"/>
          </a:xfrm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детского сада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со своими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родителями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семейное дерево.</a:t>
            </a: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0099" y="914400"/>
            <a:ext cx="105268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93A83E-877A-4907-9D20-0BF4C3BA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2" y="1279524"/>
            <a:ext cx="6504236" cy="52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90CB7E4A-1D7C-42A8-93B8-06A7E807CF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ru-RU" sz="4000" cap="all" dirty="0">
              <a:ln w="3175" cmpd="sng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/>
              <a:ea typeface="+mj-ea"/>
              <a:cs typeface="+mj-cs"/>
            </a:endParaRPr>
          </a:p>
          <a:p>
            <a:pPr algn="ctr"/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Хорошая добрая традиция</a:t>
            </a:r>
            <a:br>
              <a:rPr lang="ru-RU" sz="24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4EFB071-C6FD-4BCE-B674-9314DDA1E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4894" y="1502456"/>
            <a:ext cx="4695534" cy="4767485"/>
          </a:xfrm>
        </p:spPr>
        <p:txBody>
          <a:bodyPr/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Консультационное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собой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доведение до родителей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воспитанию детей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доступной форме.</a:t>
            </a: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0099" y="914400"/>
            <a:ext cx="105268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A0C21-828D-43C7-B46F-92CD8A0E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88" y="1481105"/>
            <a:ext cx="3426249" cy="47674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813E19-4AA3-49FF-887F-CC7C53257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212" y="1502456"/>
            <a:ext cx="3322608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9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E003B-65AF-5D5F-8172-5C8BF5F18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543" y="1832047"/>
            <a:ext cx="9144000" cy="1470712"/>
          </a:xfrm>
        </p:spPr>
        <p:txBody>
          <a:bodyPr>
            <a:normAutofit/>
          </a:bodyPr>
          <a:lstStyle/>
          <a:p>
            <a:pPr algn="l"/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Партнёрское сотрудничество детского сада и семьи </a:t>
            </a:r>
            <a:b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развитии интеллектуальных способностей детей дошкольного возраста с учётом их возрастных</a:t>
            </a:r>
            <a:r>
              <a:rPr lang="en-US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индивидуальных особенностей согласно ФОП ДО</a:t>
            </a:r>
            <a:endParaRPr lang="ru-RU" sz="4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6C7641-A24C-92B8-809A-C4352B4D3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543" y="3645725"/>
            <a:ext cx="7745312" cy="1674461"/>
          </a:xfrm>
        </p:spPr>
        <p:txBody>
          <a:bodyPr>
            <a:normAutofit/>
          </a:bodyPr>
          <a:lstStyle/>
          <a:p>
            <a:pPr lvl="0" algn="r"/>
            <a:r>
              <a:rPr lang="ru-RU" sz="1800" dirty="0">
                <a:solidFill>
                  <a:prstClr val="black"/>
                </a:solidFill>
              </a:rPr>
              <a:t>МБДОУ ЦРР д/с №14 </a:t>
            </a:r>
            <a:r>
              <a:rPr lang="ru-RU" sz="1800" dirty="0" err="1">
                <a:solidFill>
                  <a:prstClr val="black"/>
                </a:solidFill>
              </a:rPr>
              <a:t>г.Балтийска</a:t>
            </a:r>
            <a:endParaRPr lang="ru-RU" sz="1800" dirty="0">
              <a:solidFill>
                <a:prstClr val="black"/>
              </a:solidFill>
            </a:endParaRPr>
          </a:p>
          <a:p>
            <a:pPr lvl="0" algn="r"/>
            <a:r>
              <a:rPr lang="ru-RU" sz="1800" dirty="0" err="1">
                <a:solidFill>
                  <a:prstClr val="black"/>
                </a:solidFill>
              </a:rPr>
              <a:t>Непоп</a:t>
            </a:r>
            <a:r>
              <a:rPr lang="ru-RU" sz="1800" dirty="0">
                <a:solidFill>
                  <a:prstClr val="black"/>
                </a:solidFill>
              </a:rPr>
              <a:t> Людмила Анатольевна</a:t>
            </a:r>
          </a:p>
          <a:p>
            <a:pPr lvl="0" algn="r"/>
            <a:r>
              <a:rPr lang="ru-RU" sz="1800" dirty="0">
                <a:solidFill>
                  <a:prstClr val="black"/>
                </a:solidFill>
              </a:rPr>
              <a:t>старший воспитатель</a:t>
            </a:r>
          </a:p>
          <a:p>
            <a:pPr algn="l"/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7F366B46-2351-F4CC-FC25-08EDCE711A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26137" y="-303442"/>
            <a:ext cx="3575714" cy="2241424"/>
          </a:xfrm>
          <a:prstGeom prst="roundRect">
            <a:avLst>
              <a:gd name="adj" fmla="val 44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F0CFA-CA2A-6317-4C77-8DD5023FE3BA}"/>
              </a:ext>
            </a:extLst>
          </p:cNvPr>
          <p:cNvSpPr txBox="1"/>
          <p:nvPr/>
        </p:nvSpPr>
        <p:spPr>
          <a:xfrm>
            <a:off x="9794543" y="415448"/>
            <a:ext cx="2397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 организации выступающего (надпись удалить)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2E3452-AAFC-4716-A3F9-85B71876D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9917" y="-926274"/>
            <a:ext cx="3575714" cy="31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3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E003B-65AF-5D5F-8172-5C8BF5F18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543" y="1958288"/>
            <a:ext cx="9144000" cy="1470712"/>
          </a:xfrm>
        </p:spPr>
        <p:txBody>
          <a:bodyPr>
            <a:normAutofit/>
          </a:bodyPr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6C7641-A24C-92B8-809A-C4352B4D3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543" y="3429000"/>
            <a:ext cx="9144000" cy="1891186"/>
          </a:xfrm>
        </p:spPr>
        <p:txBody>
          <a:bodyPr>
            <a:normAutofit/>
          </a:bodyPr>
          <a:lstStyle/>
          <a:p>
            <a:pPr algn="l"/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Партнёрское сотрудничество детского сада и семьи </a:t>
            </a:r>
            <a:b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развитии интеллектуальных способностей детей дошкольного возраста с учётом их возрастных</a:t>
            </a:r>
            <a:r>
              <a:rPr lang="en-US" sz="2500" dirty="0">
                <a:solidFill>
                  <a:srgbClr val="92D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ru-RU" sz="2500" dirty="0">
                <a:solidFill>
                  <a:srgbClr val="92D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индивидуальных особенностей согласно ФОП ДО</a:t>
            </a:r>
            <a:endParaRPr lang="ru-RU" sz="18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22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9788" y="645458"/>
            <a:ext cx="3932237" cy="1748118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Диагностическо-аналитическое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направление: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7" name="Содержимое 6">
            <a:extLst>
              <a:ext uri="{FF2B5EF4-FFF2-40B4-BE49-F238E27FC236}">
                <a16:creationId xmlns:a16="http://schemas.microsoft.com/office/drawing/2014/main" id="{B70B4D51-D7D4-4D0F-9E39-7E39314C0B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0390" b="20390"/>
          <a:stretch>
            <a:fillRect/>
          </a:stretch>
        </p:blipFill>
        <p:spPr>
          <a:xfrm>
            <a:off x="5196636" y="995082"/>
            <a:ext cx="6906856" cy="5701553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839788" y="2420470"/>
            <a:ext cx="3932237" cy="418203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интересов, потребностей, запросов родителей;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 их педагогической грамотности;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эмоционального контакта между педагогами, родителями и детьми;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работы с семьёй с учётом результатов проведённого анализа.</a:t>
            </a:r>
            <a:br>
              <a:rPr lang="ru-RU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5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35106" y="295835"/>
            <a:ext cx="10515600" cy="2082240"/>
          </a:xfrm>
        </p:spPr>
        <p:txBody>
          <a:bodyPr>
            <a:normAutofit/>
          </a:bodyPr>
          <a:lstStyle/>
          <a:p>
            <a:pPr algn="ctr"/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Проведение открытых занятий 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МБДОУ ЦРР д/с № 14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6172200" y="2528047"/>
            <a:ext cx="5181600" cy="36489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Объект 13">
            <a:extLst>
              <a:ext uri="{FF2B5EF4-FFF2-40B4-BE49-F238E27FC236}">
                <a16:creationId xmlns:a16="http://schemas.microsoft.com/office/drawing/2014/main" id="{5AF72FDF-61A7-4586-88ED-58A2CD08BD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18412" y="2196936"/>
            <a:ext cx="5307105" cy="4040928"/>
          </a:xfrm>
        </p:spPr>
      </p:pic>
      <p:pic>
        <p:nvPicPr>
          <p:cNvPr id="11" name="Объект 15">
            <a:extLst>
              <a:ext uri="{FF2B5EF4-FFF2-40B4-BE49-F238E27FC236}">
                <a16:creationId xmlns:a16="http://schemas.microsoft.com/office/drawing/2014/main" id="{4CA812E5-0954-45E8-918C-930A63908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64" y="2185060"/>
            <a:ext cx="4933950" cy="40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35106" y="524436"/>
            <a:ext cx="10515600" cy="1853640"/>
          </a:xfrm>
        </p:spPr>
        <p:txBody>
          <a:bodyPr>
            <a:normAutofit/>
          </a:bodyPr>
          <a:lstStyle/>
          <a:p>
            <a:pPr algn="ctr"/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Тематические гостиные - 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одна из форм проведения родительских встреч</a:t>
            </a:r>
            <a:endParaRPr lang="ru-RU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5">
            <a:extLst>
              <a:ext uri="{FF2B5EF4-FFF2-40B4-BE49-F238E27FC236}">
                <a16:creationId xmlns:a16="http://schemas.microsoft.com/office/drawing/2014/main" id="{FFF5CE1F-97B1-4EDA-A099-C43AF4402E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14601"/>
            <a:ext cx="5181600" cy="3644152"/>
          </a:xfrm>
        </p:spPr>
      </p:pic>
      <p:pic>
        <p:nvPicPr>
          <p:cNvPr id="13" name="Объект 7">
            <a:extLst>
              <a:ext uri="{FF2B5EF4-FFF2-40B4-BE49-F238E27FC236}">
                <a16:creationId xmlns:a16="http://schemas.microsoft.com/office/drawing/2014/main" id="{426B6109-D157-45D0-BF8F-70D209E835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527300"/>
            <a:ext cx="4836315" cy="3649663"/>
          </a:xfrm>
        </p:spPr>
      </p:pic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8906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4000" dirty="0"/>
          </a:p>
        </p:txBody>
      </p:sp>
      <p:pic>
        <p:nvPicPr>
          <p:cNvPr id="15" name="Объект 7">
            <a:extLst>
              <a:ext uri="{FF2B5EF4-FFF2-40B4-BE49-F238E27FC236}">
                <a16:creationId xmlns:a16="http://schemas.microsoft.com/office/drawing/2014/main" id="{6A26243C-41A1-4359-AAAB-BAA1E8AF9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860" y="1102659"/>
            <a:ext cx="7052329" cy="5398716"/>
          </a:xfrm>
          <a:prstGeom prst="rect">
            <a:avLst/>
          </a:prstGeom>
        </p:spPr>
      </p:pic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8151976" y="1102659"/>
            <a:ext cx="3780163" cy="4806670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600" dirty="0">
                <a:solidFill>
                  <a:schemeClr val="accent2">
                    <a:lumMod val="50000"/>
                  </a:schemeClr>
                </a:solidFill>
              </a:rPr>
              <a:t>Творческая гостиная </a:t>
            </a:r>
            <a:br>
              <a:rPr lang="ru-RU" sz="4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600" dirty="0">
                <a:solidFill>
                  <a:schemeClr val="accent2">
                    <a:lumMod val="50000"/>
                  </a:schemeClr>
                </a:solidFill>
              </a:rPr>
              <a:t>«Веселые ладошки»</a:t>
            </a:r>
            <a:endParaRPr lang="ru-RU" sz="4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199" y="685799"/>
            <a:ext cx="11008659" cy="164054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5">
                    <a:lumMod val="75000"/>
                  </a:schemeClr>
                </a:solidFill>
              </a:rPr>
              <a:t>Мастер-класс ко Дню семьи, любви и верности «Ромашки-ромашки, цветы полевые»</a:t>
            </a:r>
          </a:p>
        </p:txBody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1985D803-313A-4484-91C4-20419014168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72353" y="2407024"/>
            <a:ext cx="5257799" cy="4235823"/>
          </a:xfrm>
        </p:spPr>
      </p:pic>
      <p:sp>
        <p:nvSpPr>
          <p:cNvPr id="16" name="Текст 15"/>
          <p:cNvSpPr>
            <a:spLocks noGrp="1"/>
          </p:cNvSpPr>
          <p:nvPr>
            <p:ph sz="half" idx="4294967295"/>
          </p:nvPr>
        </p:nvSpPr>
        <p:spPr>
          <a:xfrm>
            <a:off x="7010400" y="1892300"/>
            <a:ext cx="5181600" cy="4351338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Объект 11">
            <a:extLst>
              <a:ext uri="{FF2B5EF4-FFF2-40B4-BE49-F238E27FC236}">
                <a16:creationId xmlns:a16="http://schemas.microsoft.com/office/drawing/2014/main" id="{C20A004D-98B5-40D9-9EC1-1073EE22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259" y="2407023"/>
            <a:ext cx="5473700" cy="42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199" y="685799"/>
            <a:ext cx="11008659" cy="164054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Мастер-класс в средней группе «Радуга», 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в преддверии празднования 8 Марта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sz="half" idx="4294967295"/>
          </p:nvPr>
        </p:nvSpPr>
        <p:spPr>
          <a:xfrm>
            <a:off x="7010400" y="1892300"/>
            <a:ext cx="5181600" cy="4351338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11">
            <a:extLst>
              <a:ext uri="{FF2B5EF4-FFF2-40B4-BE49-F238E27FC236}">
                <a16:creationId xmlns:a16="http://schemas.microsoft.com/office/drawing/2014/main" id="{FDEFE750-0737-4905-94FD-BC9227185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990165"/>
            <a:ext cx="5005388" cy="4679576"/>
          </a:xfrm>
          <a:prstGeom prst="rect">
            <a:avLst/>
          </a:prstGeom>
        </p:spPr>
      </p:pic>
      <p:pic>
        <p:nvPicPr>
          <p:cNvPr id="12" name="Объект 7">
            <a:extLst>
              <a:ext uri="{FF2B5EF4-FFF2-40B4-BE49-F238E27FC236}">
                <a16:creationId xmlns:a16="http://schemas.microsoft.com/office/drawing/2014/main" id="{8F1644BE-DB19-4F29-B937-6F2F46988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918" y="2003612"/>
            <a:ext cx="5335763" cy="46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199" y="685799"/>
            <a:ext cx="11008659" cy="1640541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Мастер-класс, </a:t>
            </a:r>
            <a:br>
              <a:rPr lang="ru-RU" sz="4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посвящённый Году семьи</a:t>
            </a:r>
            <a:endParaRPr lang="ru-RU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sz="half" idx="4294967295"/>
          </p:nvPr>
        </p:nvSpPr>
        <p:spPr>
          <a:xfrm>
            <a:off x="7010400" y="1892300"/>
            <a:ext cx="5181600" cy="4351338"/>
          </a:xfrm>
        </p:spPr>
        <p:txBody>
          <a:bodyPr>
            <a:normAutofit/>
          </a:bodyPr>
          <a:lstStyle/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9E735E-F61E-7D0F-8E9B-AE80FD79B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4230806" y="-4230806"/>
            <a:ext cx="914400" cy="9376012"/>
          </a:xfrm>
          <a:prstGeom prst="rect">
            <a:avLst/>
          </a:prstGeom>
          <a:gradFill>
            <a:gsLst>
              <a:gs pos="100000">
                <a:srgbClr val="0969A2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">
            <a:extLst>
              <a:ext uri="{FF2B5EF4-FFF2-40B4-BE49-F238E27FC236}">
                <a16:creationId xmlns:a16="http://schemas.microsoft.com/office/drawing/2014/main" id="{77B07C73-974A-45E7-A32C-EEE23AE6A1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37080" y="6508009"/>
            <a:ext cx="16733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z="1400" b="1" smtClean="0">
                <a:solidFill>
                  <a:srgbClr val="EC5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400" b="1" dirty="0">
              <a:solidFill>
                <a:srgbClr val="EC5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Объект 5">
            <a:extLst>
              <a:ext uri="{FF2B5EF4-FFF2-40B4-BE49-F238E27FC236}">
                <a16:creationId xmlns:a16="http://schemas.microsoft.com/office/drawing/2014/main" id="{EE5C504A-FCA8-469C-B4EE-4A9F490A5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11" y="2259106"/>
            <a:ext cx="4819650" cy="4356846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838A56E-345D-4D85-8234-45A253732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837" y="2232212"/>
            <a:ext cx="5523292" cy="43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14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234</Words>
  <Application>Microsoft Office PowerPoint</Application>
  <PresentationFormat>Широкоэкранный</PresentationFormat>
  <Paragraphs>109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Times New Roman</vt:lpstr>
      <vt:lpstr>Тема Office</vt:lpstr>
      <vt:lpstr>Партнёрское сотрудничество детского сада и семьи  в развитии интеллектуальных способностей детей дошкольного возраста с учётом их возрастных и индивидуальных особенностей согласно ФОП ДО</vt:lpstr>
      <vt:lpstr>Партнёрское сотрудничество детского сада и семьи  в развитии интеллектуальных способностей детей дошкольного возраста с учётом их возрастных и индивидуальных особенностей согласно ФОП ДО</vt:lpstr>
      <vt:lpstr>Диагностическо-аналитическое  направление: </vt:lpstr>
      <vt:lpstr> Проведение открытых занятий  в МБДОУ ЦРР д/с № 14</vt:lpstr>
      <vt:lpstr> Тематические гостиные -  одна из форм проведения родительских встреч</vt:lpstr>
      <vt:lpstr> </vt:lpstr>
      <vt:lpstr>Мастер-класс ко Дню семьи, любви и верности «Ромашки-ромашки, цветы полевые»</vt:lpstr>
      <vt:lpstr>Мастер-класс в средней группе «Радуга»,  в преддверии празднования 8 Марта</vt:lpstr>
      <vt:lpstr>Мастер-класс,  посвящённый Году семьи</vt:lpstr>
      <vt:lpstr>Круглый стол  «Семья и семейные ценности»</vt:lpstr>
      <vt:lpstr> </vt:lpstr>
      <vt:lpstr> Спортивные праздники с участием  семей воспитанников к 23 февраля</vt:lpstr>
      <vt:lpstr> </vt:lpstr>
      <vt:lpstr> </vt:lpstr>
      <vt:lpstr> </vt:lpstr>
      <vt:lpstr>  Родители наших воспитанников принимают активное участие в муниципальных конкурсах</vt:lpstr>
      <vt:lpstr>  </vt:lpstr>
      <vt:lpstr>  </vt:lpstr>
      <vt:lpstr>  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11792</dc:creator>
  <cp:lastModifiedBy>Admin</cp:lastModifiedBy>
  <cp:revision>50</cp:revision>
  <dcterms:created xsi:type="dcterms:W3CDTF">2024-07-17T12:21:04Z</dcterms:created>
  <dcterms:modified xsi:type="dcterms:W3CDTF">2024-08-14T09:48:54Z</dcterms:modified>
</cp:coreProperties>
</file>